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74" r:id="rId3"/>
    <p:sldId id="266" r:id="rId4"/>
    <p:sldId id="311" r:id="rId5"/>
    <p:sldId id="267" r:id="rId6"/>
    <p:sldId id="276" r:id="rId7"/>
    <p:sldId id="307" r:id="rId8"/>
    <p:sldId id="268" r:id="rId9"/>
    <p:sldId id="277" r:id="rId10"/>
    <p:sldId id="269" r:id="rId11"/>
    <p:sldId id="278" r:id="rId12"/>
    <p:sldId id="271" r:id="rId13"/>
    <p:sldId id="279" r:id="rId14"/>
    <p:sldId id="312" r:id="rId15"/>
    <p:sldId id="313" r:id="rId16"/>
    <p:sldId id="314" r:id="rId17"/>
    <p:sldId id="315" r:id="rId18"/>
    <p:sldId id="292" r:id="rId19"/>
    <p:sldId id="308" r:id="rId20"/>
    <p:sldId id="289" r:id="rId21"/>
    <p:sldId id="309" r:id="rId22"/>
    <p:sldId id="294" r:id="rId23"/>
    <p:sldId id="299" r:id="rId24"/>
    <p:sldId id="297" r:id="rId25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0098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07" autoAdjust="0"/>
  </p:normalViewPr>
  <p:slideViewPr>
    <p:cSldViewPr>
      <p:cViewPr varScale="1">
        <p:scale>
          <a:sx n="70" d="100"/>
          <a:sy n="70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4BDDEA21-E159-4CCE-BD48-35F1914B13A9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Calibri" pitchFamily="34" charset="0"/>
              </a:defRPr>
            </a:lvl1pPr>
          </a:lstStyle>
          <a:p>
            <a:pPr>
              <a:defRPr/>
            </a:pPr>
            <a:fld id="{4C3437E0-7FD0-483D-81E4-FD599487C1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5DCEAD-9780-4DF5-BA04-4A7D8F7A9026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3800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lang="es-ES" sz="2400" b="0" kern="1200" dirty="0">
                <a:solidFill>
                  <a:schemeClr val="bg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 dirty="0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EB3E04B2-326D-40CD-A070-9E86BBF366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91784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132856"/>
            <a:ext cx="8229600" cy="3993307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927A3-C72D-4759-853F-89090F460852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03100-1DF1-435E-B1AB-07412CE768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FC859-F305-4647-98C7-7C8317DD76F6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DC037-6ED2-4446-A1DC-4B07A72F17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1824"/>
            <a:ext cx="8229600" cy="1143000"/>
          </a:xfrm>
        </p:spPr>
        <p:txBody>
          <a:bodyPr>
            <a:normAutofit/>
          </a:bodyPr>
          <a:lstStyle>
            <a:lvl1pPr>
              <a:defRPr lang="es-ES" sz="2400" b="1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9C070-9B26-4CCB-81EE-99F3A593C084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0840-AA63-4423-9FDD-D659881F4FD7}" type="slidenum">
              <a:rPr lang="es-ES" smtClean="0"/>
              <a:pPr>
                <a:defRPr/>
              </a:pPr>
              <a:t>‹Nº›</a:t>
            </a:fld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37ECE-257C-4E06-B87A-C7DB05029C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79915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11560" y="414908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8DE77-7962-456D-A18F-D4C311C25AED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F7894-60EB-43C1-8C75-2F85A5C2142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413732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81A52-7261-44BC-AED6-D7C7FDCD699E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086F5-3582-49FD-B0CD-A67FD6DECF6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bg>
      <p:bgPr>
        <a:blipFill dpi="0" rotWithShape="0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2060848"/>
            <a:ext cx="4040188" cy="639762"/>
          </a:xfrm>
          <a:solidFill>
            <a:schemeClr val="bg1"/>
          </a:solidFill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708921"/>
            <a:ext cx="4040188" cy="341724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2060848"/>
            <a:ext cx="4041775" cy="639762"/>
          </a:xfrm>
          <a:solidFill>
            <a:schemeClr val="bg1"/>
          </a:solidFill>
          <a:ln>
            <a:solidFill>
              <a:srgbClr val="00B0F0"/>
            </a:solidFill>
          </a:ln>
        </p:spPr>
        <p:txBody>
          <a:bodyPr anchor="b">
            <a:noAutofit/>
          </a:bodyPr>
          <a:lstStyle>
            <a:lvl1pPr marL="0" indent="0">
              <a:buNone/>
              <a:defRPr lang="es-ES" sz="20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708919"/>
            <a:ext cx="4041775" cy="341724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E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27F78A-8BEE-4CFB-9397-71621E6AAE39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8" name="8 Marcador de número de diapositiva"/>
          <p:cNvSpPr>
            <a:spLocks noGrp="1"/>
          </p:cNvSpPr>
          <p:nvPr>
            <p:ph type="sldNum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4525A-978D-4B33-AC43-2139597C722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9A84B-FD05-4852-8FB5-6417C624AFCD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3AB9F-BFD3-4AB5-92A2-10F62AA8BC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5079B-FF19-4747-9101-2BCEEC7585D2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4B18-F6D7-4AD4-B2A8-4A6C652B7B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908720"/>
            <a:ext cx="3008313" cy="936104"/>
          </a:xfrm>
          <a:solidFill>
            <a:schemeClr val="bg1"/>
          </a:solidFill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908720"/>
            <a:ext cx="5111750" cy="521744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844824"/>
            <a:ext cx="3008313" cy="428133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dirty="0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34590-D898-452D-8D7C-E5B5D0C1E285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95215-2FB5-431E-B602-05601CA658C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bg>
      <p:bgPr>
        <a:blipFill dpi="0" rotWithShape="0">
          <a:blip r:embed="rId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solidFill>
            <a:schemeClr val="bg1"/>
          </a:solidFill>
        </p:spPr>
        <p:txBody>
          <a:bodyPr anchor="b">
            <a:normAutofit/>
          </a:bodyPr>
          <a:lstStyle>
            <a:lvl1pPr algn="l"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EF540-BB26-4F7A-B2C6-ACCCD7C50AA1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7D7D9-0AEB-4FDD-B0CF-DA4A080385C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7200" y="84584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7200" y="1988840"/>
            <a:ext cx="8229600" cy="413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07972A-C9A5-4428-8759-B9890C8BAF69}" type="datetimeFigureOut">
              <a:rPr lang="es-ES"/>
              <a:pPr>
                <a:defRPr/>
              </a:pPr>
              <a:t>01/06/2012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563888" y="6356350"/>
            <a:ext cx="2455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 algn="l">
              <a:defRPr/>
            </a:pPr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87F71C-AF4F-4D7D-A60C-007E2B8AFE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23" r:id="rId2"/>
    <p:sldLayoutId id="2147483724" r:id="rId3"/>
    <p:sldLayoutId id="2147483725" r:id="rId4"/>
    <p:sldLayoutId id="2147483733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s-ES" sz="2400" b="1" kern="1200" dirty="0">
          <a:solidFill>
            <a:srgbClr val="D9D9D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400" b="1">
          <a:solidFill>
            <a:srgbClr val="00A4D2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D9D9D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D9D9D9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D9D9D9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lang="es-ES" sz="2000" kern="1200" dirty="0">
          <a:solidFill>
            <a:srgbClr val="D9D9D9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D9D9D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4" Type="http://schemas.openxmlformats.org/officeDocument/2006/relationships/hyperlink" Target="http://specialqr.org/index.php/descargas/19-alta-usuario.html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6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0.xml"/><Relationship Id="rId6" Type="http://schemas.openxmlformats.org/officeDocument/2006/relationships/hyperlink" Target="http://www.specialqr.com/android" TargetMode="External"/><Relationship Id="rId5" Type="http://schemas.openxmlformats.org/officeDocument/2006/relationships/hyperlink" Target="http://specialqr.org/files/SPQR_setup.exe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elena.ballesteros\Escritorio\logo_fo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010357" y="4639706"/>
            <a:ext cx="1717011" cy="457870"/>
          </a:xfrm>
          <a:prstGeom prst="rect">
            <a:avLst/>
          </a:prstGeom>
          <a:noFill/>
        </p:spPr>
      </p:pic>
      <p:pic>
        <p:nvPicPr>
          <p:cNvPr id="2050" name="Picture 2" descr="C:\Documents and Settings\elena.ballesteros\Escritorio\logo_bj.pn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010357" y="5185477"/>
            <a:ext cx="2049475" cy="475771"/>
          </a:xfrm>
          <a:prstGeom prst="rect">
            <a:avLst/>
          </a:prstGeom>
          <a:noFill/>
        </p:spPr>
      </p:pic>
      <p:sp>
        <p:nvSpPr>
          <p:cNvPr id="10" name="1 Título"/>
          <p:cNvSpPr txBox="1">
            <a:spLocks/>
          </p:cNvSpPr>
          <p:nvPr/>
        </p:nvSpPr>
        <p:spPr>
          <a:xfrm>
            <a:off x="928688" y="2143125"/>
            <a:ext cx="8001000" cy="1285875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s-ES" sz="4000" dirty="0" err="1" smtClean="0">
                <a:solidFill>
                  <a:schemeClr val="bg1"/>
                </a:solidFill>
              </a:rPr>
              <a:t>Special</a:t>
            </a:r>
            <a:r>
              <a:rPr lang="es-ES" sz="4000" dirty="0" smtClean="0">
                <a:solidFill>
                  <a:schemeClr val="bg1"/>
                </a:solidFill>
              </a:rPr>
              <a:t> QR: Información adaptada a las necesidades de las personas</a:t>
            </a:r>
            <a:endParaRPr lang="es-ES" sz="4000" dirty="0">
              <a:solidFill>
                <a:schemeClr val="bg1"/>
              </a:solidFill>
            </a:endParaRPr>
          </a:p>
        </p:txBody>
      </p:sp>
      <p:sp>
        <p:nvSpPr>
          <p:cNvPr id="11" name="2 Subtítulo"/>
          <p:cNvSpPr txBox="1">
            <a:spLocks/>
          </p:cNvSpPr>
          <p:nvPr/>
        </p:nvSpPr>
        <p:spPr bwMode="auto">
          <a:xfrm>
            <a:off x="928688" y="3501008"/>
            <a:ext cx="378618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s-ES" sz="2400" dirty="0" smtClean="0">
                <a:solidFill>
                  <a:schemeClr val="bg1"/>
                </a:solidFill>
                <a:cs typeface="Arial" charset="0"/>
              </a:rPr>
              <a:t>Elena Ballesteros</a:t>
            </a:r>
            <a:endParaRPr lang="es-ES" sz="2400" dirty="0">
              <a:solidFill>
                <a:schemeClr val="bg1"/>
              </a:solidFill>
              <a:cs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836712"/>
            <a:ext cx="6633376" cy="58187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Rectángulo"/>
          <p:cNvSpPr/>
          <p:nvPr/>
        </p:nvSpPr>
        <p:spPr>
          <a:xfrm>
            <a:off x="467544" y="6207695"/>
            <a:ext cx="820891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ES" sz="2400" dirty="0" smtClean="0">
                <a:hlinkClick r:id="rId4"/>
              </a:rPr>
              <a:t>http://specialqr.org/index.php/descargas/19-alta-usuario.html</a:t>
            </a:r>
            <a:endParaRPr lang="es-ES" sz="2400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Identifica los perfiles de tus usuarios, usa los canales</a:t>
            </a: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s-ES_tradnl" dirty="0" smtClean="0"/>
              <a:t>EJEMPLO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Objetivo adaptar la información:</a:t>
            </a:r>
          </a:p>
          <a:p>
            <a:pPr lvl="1"/>
            <a:r>
              <a:rPr lang="es-ES_tradnl" dirty="0" smtClean="0"/>
              <a:t>A través de </a:t>
            </a:r>
            <a:r>
              <a:rPr lang="es-ES_tradnl" b="1" dirty="0" smtClean="0"/>
              <a:t>pictogramas</a:t>
            </a:r>
            <a:endParaRPr lang="es-ES_tradnl" dirty="0" smtClean="0"/>
          </a:p>
          <a:p>
            <a:pPr lvl="1"/>
            <a:r>
              <a:rPr lang="es-ES_tradnl" dirty="0" smtClean="0"/>
              <a:t>A través de </a:t>
            </a:r>
            <a:r>
              <a:rPr lang="es-ES_tradnl" b="1" dirty="0" smtClean="0"/>
              <a:t>audio</a:t>
            </a:r>
          </a:p>
          <a:p>
            <a:pPr lvl="1"/>
            <a:r>
              <a:rPr lang="es-ES_tradnl" dirty="0" smtClean="0"/>
              <a:t>A través de vídeos con la representación </a:t>
            </a:r>
            <a:r>
              <a:rPr lang="es-ES_tradnl" smtClean="0"/>
              <a:t>de conceptos en Lengua </a:t>
            </a:r>
            <a:r>
              <a:rPr lang="es-ES_tradnl" dirty="0" smtClean="0"/>
              <a:t>de signos</a:t>
            </a:r>
          </a:p>
          <a:p>
            <a:pPr lvl="1"/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Tus primeros códigos QR</a:t>
            </a: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s-ES_tradnl" dirty="0" smtClean="0"/>
              <a:t>EJEMPLO 1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Amigo:</a:t>
            </a:r>
          </a:p>
          <a:p>
            <a:pPr lvl="1"/>
            <a:r>
              <a:rPr lang="es-ES_tradnl" dirty="0" smtClean="0"/>
              <a:t>Pictograma</a:t>
            </a:r>
          </a:p>
          <a:p>
            <a:pPr lvl="1"/>
            <a:r>
              <a:rPr lang="es-ES_tradnl" dirty="0" smtClean="0"/>
              <a:t>Audio</a:t>
            </a:r>
          </a:p>
          <a:p>
            <a:pPr lvl="1"/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s-ES_tradnl" dirty="0" smtClean="0"/>
              <a:t>EJEMPLO 2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Casa:</a:t>
            </a:r>
          </a:p>
          <a:p>
            <a:pPr lvl="1"/>
            <a:r>
              <a:rPr lang="es-ES_tradnl" dirty="0" smtClean="0"/>
              <a:t>Foto</a:t>
            </a:r>
          </a:p>
          <a:p>
            <a:pPr lvl="1"/>
            <a:r>
              <a:rPr lang="es-ES_tradnl" dirty="0" smtClean="0"/>
              <a:t>Lengua de signos</a:t>
            </a:r>
          </a:p>
          <a:p>
            <a:pPr lvl="1"/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s-ES_tradnl" dirty="0" smtClean="0"/>
              <a:t>EJEMPLO 3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Ayudar:</a:t>
            </a:r>
          </a:p>
          <a:p>
            <a:pPr lvl="1"/>
            <a:r>
              <a:rPr lang="es-ES_tradnl" dirty="0" smtClean="0"/>
              <a:t>Pictograma</a:t>
            </a:r>
          </a:p>
          <a:p>
            <a:pPr lvl="1"/>
            <a:r>
              <a:rPr lang="es-ES_tradnl" dirty="0" smtClean="0"/>
              <a:t>Audio</a:t>
            </a:r>
          </a:p>
          <a:p>
            <a:pPr lvl="1"/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s-ES_tradnl" dirty="0" smtClean="0"/>
              <a:t>EJEMPLO 4</a:t>
            </a:r>
          </a:p>
        </p:txBody>
      </p:sp>
      <p:sp>
        <p:nvSpPr>
          <p:cNvPr id="8" name="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_tradnl" dirty="0" smtClean="0"/>
              <a:t>Perro:</a:t>
            </a:r>
          </a:p>
          <a:p>
            <a:pPr lvl="1"/>
            <a:r>
              <a:rPr lang="es-ES_tradnl" dirty="0" smtClean="0"/>
              <a:t>Audio </a:t>
            </a:r>
          </a:p>
          <a:p>
            <a:pPr lvl="1"/>
            <a:r>
              <a:rPr lang="es-ES_tradnl" dirty="0" smtClean="0"/>
              <a:t>Lengua de signos</a:t>
            </a:r>
          </a:p>
          <a:p>
            <a:pPr lvl="1"/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Imprime los códigos QR y colócalos en el entorno</a:t>
            </a: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La aplicación móvil</a:t>
            </a:r>
            <a:endParaRPr lang="es-ES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Qué es SPQR y de qué se compone</a:t>
            </a: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CuadroTexto"/>
          <p:cNvSpPr txBox="1"/>
          <p:nvPr/>
        </p:nvSpPr>
        <p:spPr>
          <a:xfrm>
            <a:off x="3131840" y="4365104"/>
            <a:ext cx="1629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b="1" dirty="0" smtClean="0"/>
              <a:t>Canal Videos</a:t>
            </a:r>
            <a:endParaRPr lang="es-ES" b="1" dirty="0"/>
          </a:p>
        </p:txBody>
      </p:sp>
      <p:sp>
        <p:nvSpPr>
          <p:cNvPr id="12" name="11 Rectángulo redondeado"/>
          <p:cNvSpPr/>
          <p:nvPr/>
        </p:nvSpPr>
        <p:spPr>
          <a:xfrm>
            <a:off x="251520" y="1628800"/>
            <a:ext cx="8640960" cy="410445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3600" b="1" dirty="0" smtClean="0"/>
              <a:t>El dispositivo móvil debe estar configurado correctamente para acceder al contenido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4800" b="1" dirty="0" smtClean="0"/>
              <a:t>  Usuario y contraseña</a:t>
            </a:r>
          </a:p>
          <a:p>
            <a:pPr lvl="1">
              <a:buFont typeface="Arial" pitchFamily="34" charset="0"/>
              <a:buChar char="•"/>
            </a:pPr>
            <a:r>
              <a:rPr lang="es-ES_tradnl" sz="4800" b="1" dirty="0" smtClean="0"/>
              <a:t>  Canal</a:t>
            </a:r>
            <a:endParaRPr lang="es-ES" sz="4800" b="1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14 Imagen" descr="01.pn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600" y="1412776"/>
            <a:ext cx="3043730" cy="4680000"/>
          </a:xfrm>
          <a:prstGeom prst="rect">
            <a:avLst/>
          </a:prstGeom>
        </p:spPr>
      </p:pic>
      <p:pic>
        <p:nvPicPr>
          <p:cNvPr id="8" name="15 Imagen" descr="02.pn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62600" y="1421371"/>
            <a:ext cx="3059709" cy="4680000"/>
          </a:xfrm>
          <a:prstGeom prst="rect">
            <a:avLst/>
          </a:prstGeom>
        </p:spPr>
      </p:pic>
      <p:sp>
        <p:nvSpPr>
          <p:cNvPr id="9" name="8 Rectángulo redondeado"/>
          <p:cNvSpPr/>
          <p:nvPr/>
        </p:nvSpPr>
        <p:spPr>
          <a:xfrm>
            <a:off x="2483768" y="3645024"/>
            <a:ext cx="504056" cy="576064"/>
          </a:xfrm>
          <a:prstGeom prst="roundRect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" name="10 Conector recto de flecha"/>
          <p:cNvCxnSpPr>
            <a:stCxn id="9" idx="3"/>
          </p:cNvCxnSpPr>
          <p:nvPr/>
        </p:nvCxnSpPr>
        <p:spPr>
          <a:xfrm flipV="1">
            <a:off x="2987824" y="3717032"/>
            <a:ext cx="2088232" cy="216024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Rectángulo redondeado"/>
          <p:cNvSpPr/>
          <p:nvPr/>
        </p:nvSpPr>
        <p:spPr>
          <a:xfrm>
            <a:off x="5724128" y="3140968"/>
            <a:ext cx="1872208" cy="576064"/>
          </a:xfrm>
          <a:prstGeom prst="roundRect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13 Rectángulo redondeado"/>
          <p:cNvSpPr/>
          <p:nvPr/>
        </p:nvSpPr>
        <p:spPr>
          <a:xfrm>
            <a:off x="5724128" y="3717032"/>
            <a:ext cx="1872208" cy="1080120"/>
          </a:xfrm>
          <a:prstGeom prst="roundRect">
            <a:avLst/>
          </a:prstGeom>
          <a:noFill/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 redondeado"/>
          <p:cNvSpPr/>
          <p:nvPr/>
        </p:nvSpPr>
        <p:spPr>
          <a:xfrm>
            <a:off x="5148064" y="3140968"/>
            <a:ext cx="504056" cy="576064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" dirty="0"/>
          </a:p>
        </p:txBody>
      </p:sp>
      <p:sp>
        <p:nvSpPr>
          <p:cNvPr id="16" name="15 Rectángulo redondeado"/>
          <p:cNvSpPr/>
          <p:nvPr/>
        </p:nvSpPr>
        <p:spPr>
          <a:xfrm>
            <a:off x="5148064" y="3717032"/>
            <a:ext cx="504056" cy="576064"/>
          </a:xfrm>
          <a:prstGeom prst="roundRect">
            <a:avLst/>
          </a:prstGeom>
          <a:solidFill>
            <a:schemeClr val="bg1"/>
          </a:solidFill>
          <a:ln w="762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Accediendo al contenido del QR desde el dispositivo móvil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Cambiando el canal del móvil para acceder a otro contenido</a:t>
            </a:r>
            <a:endParaRPr lang="es-ES" sz="400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dirty="0" smtClean="0"/>
              <a:t>Utilizar SPQR sin internet: copiar contenidos en el móvil</a:t>
            </a:r>
            <a:endParaRPr lang="es-ES_tradnl" sz="4000" dirty="0" smtClean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Marcador de contenido"/>
          <p:cNvSpPr>
            <a:spLocks noGrp="1"/>
          </p:cNvSpPr>
          <p:nvPr>
            <p:ph idx="1"/>
          </p:nvPr>
        </p:nvSpPr>
        <p:spPr>
          <a:xfrm>
            <a:off x="323528" y="3828181"/>
            <a:ext cx="8496944" cy="2337123"/>
          </a:xfrm>
        </p:spPr>
        <p:txBody>
          <a:bodyPr/>
          <a:lstStyle/>
          <a:p>
            <a:pPr>
              <a:buNone/>
            </a:pPr>
            <a:r>
              <a:rPr lang="es-ES" sz="3600" dirty="0" smtClean="0"/>
              <a:t>Sistema que permite </a:t>
            </a:r>
            <a:r>
              <a:rPr lang="es-ES" sz="3600" b="1" dirty="0" smtClean="0"/>
              <a:t>adaptar la información </a:t>
            </a:r>
          </a:p>
          <a:p>
            <a:pPr>
              <a:buNone/>
            </a:pPr>
            <a:r>
              <a:rPr lang="es-ES" sz="3600" dirty="0" smtClean="0"/>
              <a:t>contenida en un </a:t>
            </a:r>
            <a:r>
              <a:rPr lang="es-ES" sz="3600" b="1" dirty="0" smtClean="0"/>
              <a:t>código QR </a:t>
            </a:r>
          </a:p>
          <a:p>
            <a:pPr>
              <a:buNone/>
            </a:pPr>
            <a:r>
              <a:rPr lang="es-ES" sz="3600" dirty="0" smtClean="0"/>
              <a:t>según la </a:t>
            </a:r>
            <a:r>
              <a:rPr lang="es-ES" sz="3600" b="1" dirty="0" smtClean="0"/>
              <a:t>persona que lo visualiza</a:t>
            </a:r>
          </a:p>
        </p:txBody>
      </p:sp>
      <p:pic>
        <p:nvPicPr>
          <p:cNvPr id="1027" name="Picture 3" descr="L:\I+D\Proyectos\SPQR\Web SPQR\PNGs SPQR\O.COMO_FUNCIONA_1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95994"/>
            <a:ext cx="3043949" cy="2700000"/>
          </a:xfrm>
          <a:prstGeom prst="rect">
            <a:avLst/>
          </a:prstGeom>
          <a:noFill/>
        </p:spPr>
      </p:pic>
      <p:pic>
        <p:nvPicPr>
          <p:cNvPr id="1028" name="Picture 4" descr="L:\I+D\Proyectos\SPQR\Web SPQR\PNGs SPQR\O.COMO_FUNCIONA_2-0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908720"/>
            <a:ext cx="5470178" cy="287454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Componentes de SPQR</a:t>
            </a:r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644517" y="1196752"/>
            <a:ext cx="4041775" cy="4740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s-ES_tradnl" dirty="0">
                <a:solidFill>
                  <a:schemeClr val="bg1"/>
                </a:solidFill>
              </a:rPr>
              <a:t>Aplicación móvil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9" name="3 Marcador de texto"/>
          <p:cNvSpPr>
            <a:spLocks noGrp="1"/>
          </p:cNvSpPr>
          <p:nvPr>
            <p:ph type="body" idx="1"/>
          </p:nvPr>
        </p:nvSpPr>
        <p:spPr>
          <a:xfrm>
            <a:off x="459804" y="1196752"/>
            <a:ext cx="4040188" cy="4740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s-ES_tradnl" dirty="0" smtClean="0">
                <a:solidFill>
                  <a:schemeClr val="bg1"/>
                </a:solidFill>
              </a:rPr>
              <a:t>Herramienta de autor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3752"/>
            <a:ext cx="8229600" cy="1143000"/>
          </a:xfrm>
        </p:spPr>
        <p:txBody>
          <a:bodyPr/>
          <a:lstStyle/>
          <a:p>
            <a:r>
              <a:rPr lang="es-ES_tradnl" dirty="0" smtClean="0"/>
              <a:t>Qué es SPQR y de qué se compone</a:t>
            </a:r>
            <a:endParaRPr lang="es-ES" dirty="0"/>
          </a:p>
        </p:txBody>
      </p:sp>
      <p:sp>
        <p:nvSpPr>
          <p:cNvPr id="5" name="4 Marcador de contenido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4040188" cy="3951288"/>
          </a:xfrm>
        </p:spPr>
        <p:txBody>
          <a:bodyPr/>
          <a:lstStyle/>
          <a:p>
            <a:r>
              <a:rPr lang="es-ES_tradnl" sz="1800" dirty="0" smtClean="0"/>
              <a:t>Definimos perfiles: c</a:t>
            </a:r>
            <a:r>
              <a:rPr lang="es-ES_tradnl" sz="1800" dirty="0" smtClean="0">
                <a:sym typeface="Wingdings" pitchFamily="2" charset="2"/>
              </a:rPr>
              <a:t>anales</a:t>
            </a:r>
          </a:p>
          <a:p>
            <a:pPr lvl="1"/>
            <a:r>
              <a:rPr lang="es-ES_tradnl" sz="1400" dirty="0" smtClean="0">
                <a:sym typeface="Wingdings" pitchFamily="2" charset="2"/>
              </a:rPr>
              <a:t>La información se representará de diferente manera según el canal</a:t>
            </a:r>
            <a:endParaRPr lang="es-ES_tradnl" sz="1400" dirty="0" smtClean="0"/>
          </a:p>
          <a:p>
            <a:r>
              <a:rPr lang="es-ES_tradnl" sz="1800" dirty="0" smtClean="0"/>
              <a:t>Creamos códigos QR y asignamos contenido a sus canales</a:t>
            </a:r>
          </a:p>
          <a:p>
            <a:pPr lvl="1"/>
            <a:r>
              <a:rPr lang="es-ES_tradnl" sz="1400" dirty="0" smtClean="0"/>
              <a:t>A partir de un QR distintos usuarios podrán acceder a contenidos distintos</a:t>
            </a:r>
          </a:p>
          <a:p>
            <a:r>
              <a:rPr lang="es-ES_tradnl" sz="1800" dirty="0" smtClean="0"/>
              <a:t>Creamos códigos QR con la información de los usuarios</a:t>
            </a:r>
          </a:p>
          <a:p>
            <a:pPr lvl="1"/>
            <a:r>
              <a:rPr lang="es-ES_tradnl" sz="1400" dirty="0" smtClean="0"/>
              <a:t>Para indicar al dispositivo móvil qué información debe ver el usuario cuando decodifique un QR creamos etiquetas con las que sea fácil de configurar</a:t>
            </a:r>
          </a:p>
          <a:p>
            <a:r>
              <a:rPr lang="es-ES_tradnl" sz="1800" dirty="0" smtClean="0"/>
              <a:t>Copiamos contenidos al móvil </a:t>
            </a:r>
          </a:p>
          <a:p>
            <a:pPr lvl="1"/>
            <a:r>
              <a:rPr lang="es-ES_tradnl" sz="1400" dirty="0" smtClean="0"/>
              <a:t>Reducimos tiempos de espera al cargar el contenido de un código QR</a:t>
            </a:r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1700808"/>
            <a:ext cx="4041775" cy="3951288"/>
          </a:xfrm>
        </p:spPr>
        <p:txBody>
          <a:bodyPr/>
          <a:lstStyle/>
          <a:p>
            <a:r>
              <a:rPr lang="es-ES_tradnl" sz="1800" dirty="0" smtClean="0"/>
              <a:t>Configuramos el móvil</a:t>
            </a:r>
          </a:p>
          <a:p>
            <a:pPr lvl="1"/>
            <a:r>
              <a:rPr lang="es-ES_tradnl" sz="1400" dirty="0" smtClean="0"/>
              <a:t>Establecemos el usuario móvil y su contraseña </a:t>
            </a:r>
          </a:p>
          <a:p>
            <a:pPr lvl="1"/>
            <a:r>
              <a:rPr lang="es-ES_tradnl" sz="1400" dirty="0" smtClean="0"/>
              <a:t>Establecemos el canal que mejor se ajusta a las necesidades del usuario</a:t>
            </a:r>
          </a:p>
          <a:p>
            <a:r>
              <a:rPr lang="es-ES_tradnl" sz="1800" dirty="0" smtClean="0"/>
              <a:t>Accedemos a la información de un QR</a:t>
            </a:r>
          </a:p>
          <a:p>
            <a:pPr lvl="1"/>
            <a:r>
              <a:rPr lang="es-ES_tradnl" sz="1400" dirty="0" smtClean="0"/>
              <a:t>Enfocamos con el móvil un QR y accedemos a la información del mismo</a:t>
            </a:r>
            <a:endParaRPr lang="es-ES" sz="1400" dirty="0" smtClean="0"/>
          </a:p>
        </p:txBody>
      </p:sp>
      <p:pic>
        <p:nvPicPr>
          <p:cNvPr id="2051" name="Picture 3" descr="C:\Documents and Settings\elena.ballesteros\Mis documentos\Descargas\imagenes SPQR\spqrMovil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8413199" y="1268801"/>
            <a:ext cx="191249" cy="360000"/>
          </a:xfrm>
          <a:prstGeom prst="rect">
            <a:avLst/>
          </a:prstGeom>
          <a:noFill/>
        </p:spPr>
      </p:pic>
      <p:pic>
        <p:nvPicPr>
          <p:cNvPr id="2052" name="Picture 4" descr="C:\Documents and Settings\elena.ballesteros\Mis documentos\Descargas\imagenes SPQR\spqrEscritori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11671" y="1268801"/>
            <a:ext cx="416313" cy="360000"/>
          </a:xfrm>
          <a:prstGeom prst="rect">
            <a:avLst/>
          </a:prstGeom>
          <a:noFill/>
        </p:spPr>
      </p:pic>
      <p:sp>
        <p:nvSpPr>
          <p:cNvPr id="12" name="11 Rectángulo"/>
          <p:cNvSpPr/>
          <p:nvPr/>
        </p:nvSpPr>
        <p:spPr>
          <a:xfrm>
            <a:off x="516925" y="6021288"/>
            <a:ext cx="3925947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S" sz="1600" dirty="0" smtClean="0">
                <a:solidFill>
                  <a:srgbClr val="0098C3"/>
                </a:solidFill>
                <a:hlinkClick r:id="rId5"/>
              </a:rPr>
              <a:t>http://specialqr.org/files/SPQR_setup.exe</a:t>
            </a:r>
            <a:endParaRPr lang="es-ES" sz="1600" dirty="0">
              <a:solidFill>
                <a:srgbClr val="0098C3"/>
              </a:solidFill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5073590" y="4221088"/>
            <a:ext cx="3183628" cy="33855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s-ES" sz="1600" dirty="0" smtClean="0">
                <a:solidFill>
                  <a:srgbClr val="0098C3"/>
                </a:solidFill>
                <a:hlinkClick r:id="rId6"/>
              </a:rPr>
              <a:t>http://www.specialqr.com/android</a:t>
            </a:r>
            <a:endParaRPr lang="es-ES" sz="1600" dirty="0">
              <a:solidFill>
                <a:srgbClr val="0098C3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1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La herramienta de autor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56176" y="3356991"/>
            <a:ext cx="2592288" cy="936105"/>
          </a:xfrm>
        </p:spPr>
        <p:txBody>
          <a:bodyPr/>
          <a:lstStyle/>
          <a:p>
            <a:pPr marL="0" indent="0">
              <a:buNone/>
            </a:pPr>
            <a:r>
              <a:rPr lang="es-ES_tradnl" sz="2600" dirty="0" smtClean="0"/>
              <a:t>Dos formas de trabajar en SPQR</a:t>
            </a:r>
            <a:endParaRPr lang="es-ES" sz="2600" dirty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308" y="1388581"/>
            <a:ext cx="5644852" cy="4838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4 Marcador de contenido"/>
          <p:cNvSpPr>
            <a:spLocks noGrp="1"/>
          </p:cNvSpPr>
          <p:nvPr>
            <p:ph sz="half" idx="2"/>
          </p:nvPr>
        </p:nvSpPr>
        <p:spPr>
          <a:xfrm>
            <a:off x="457200" y="1700808"/>
            <a:ext cx="4040188" cy="3951288"/>
          </a:xfrm>
        </p:spPr>
        <p:txBody>
          <a:bodyPr/>
          <a:lstStyle/>
          <a:p>
            <a:r>
              <a:rPr lang="es-ES_tradnl" sz="2000" dirty="0" smtClean="0"/>
              <a:t>Gestiona tu cuenta desde </a:t>
            </a:r>
            <a:r>
              <a:rPr lang="es-ES_tradnl" sz="2000" b="1" dirty="0" smtClean="0"/>
              <a:t>cualquier ordenador</a:t>
            </a:r>
            <a:r>
              <a:rPr lang="es-ES_tradnl" sz="2000" dirty="0" smtClean="0"/>
              <a:t> con </a:t>
            </a:r>
            <a:r>
              <a:rPr lang="es-ES_tradnl" sz="2000" b="1" dirty="0" smtClean="0"/>
              <a:t>Windows</a:t>
            </a:r>
            <a:r>
              <a:rPr lang="es-ES_tradnl" sz="2000" dirty="0" smtClean="0"/>
              <a:t> y </a:t>
            </a:r>
            <a:r>
              <a:rPr lang="es-ES_tradnl" sz="2000" b="1" dirty="0" smtClean="0"/>
              <a:t>conexión a Internet</a:t>
            </a:r>
            <a:endParaRPr lang="es-ES_tradnl" sz="2000" b="1" dirty="0" smtClean="0">
              <a:sym typeface="Wingdings" pitchFamily="2" charset="2"/>
            </a:endParaRPr>
          </a:p>
          <a:p>
            <a:r>
              <a:rPr lang="es-ES_tradnl" sz="2000" dirty="0" smtClean="0">
                <a:sym typeface="Wingdings" pitchFamily="2" charset="2"/>
              </a:rPr>
              <a:t>Crea </a:t>
            </a:r>
            <a:r>
              <a:rPr lang="es-ES_tradnl" sz="2000" b="1" dirty="0" smtClean="0">
                <a:sym typeface="Wingdings" pitchFamily="2" charset="2"/>
              </a:rPr>
              <a:t>tus códigos QR </a:t>
            </a:r>
            <a:r>
              <a:rPr lang="es-ES_tradnl" sz="2000" dirty="0" smtClean="0">
                <a:sym typeface="Wingdings" pitchFamily="2" charset="2"/>
              </a:rPr>
              <a:t>y almacena sus </a:t>
            </a:r>
            <a:r>
              <a:rPr lang="es-ES_tradnl" sz="2000" b="1" dirty="0" smtClean="0">
                <a:sym typeface="Wingdings" pitchFamily="2" charset="2"/>
              </a:rPr>
              <a:t>contenidos “en la nube”</a:t>
            </a:r>
          </a:p>
          <a:p>
            <a:r>
              <a:rPr lang="es-ES_tradnl" sz="2000" b="1" dirty="0" smtClean="0">
                <a:sym typeface="Wingdings" pitchFamily="2" charset="2"/>
              </a:rPr>
              <a:t>Comparte</a:t>
            </a:r>
            <a:r>
              <a:rPr lang="es-ES_tradnl" sz="2000" dirty="0" smtClean="0">
                <a:sym typeface="Wingdings" pitchFamily="2" charset="2"/>
              </a:rPr>
              <a:t> contenidos con la comunidad SPQR</a:t>
            </a:r>
          </a:p>
          <a:p>
            <a:r>
              <a:rPr lang="es-ES_tradnl" sz="2000" dirty="0" smtClean="0">
                <a:sym typeface="Wingdings" pitchFamily="2" charset="2"/>
              </a:rPr>
              <a:t>Accede a los códigos </a:t>
            </a:r>
            <a:r>
              <a:rPr lang="es-ES_tradnl" sz="2000" b="1" dirty="0" smtClean="0">
                <a:sym typeface="Wingdings" pitchFamily="2" charset="2"/>
              </a:rPr>
              <a:t>QR públicos</a:t>
            </a:r>
          </a:p>
          <a:p>
            <a:r>
              <a:rPr lang="es-ES_tradnl" sz="2000" b="1" dirty="0" smtClean="0">
                <a:sym typeface="Wingdings" pitchFamily="2" charset="2"/>
              </a:rPr>
              <a:t>Descárgate los contenidos públicos </a:t>
            </a:r>
            <a:r>
              <a:rPr lang="es-ES_tradnl" sz="2000" dirty="0" smtClean="0">
                <a:sym typeface="Wingdings" pitchFamily="2" charset="2"/>
              </a:rPr>
              <a:t>para asociarlos a tus propios códigos QR</a:t>
            </a:r>
            <a:endParaRPr lang="es-ES_tradnl" sz="2000" dirty="0" smtClean="0"/>
          </a:p>
        </p:txBody>
      </p:sp>
      <p:sp>
        <p:nvSpPr>
          <p:cNvPr id="16" name="3 Marcador de texto"/>
          <p:cNvSpPr>
            <a:spLocks noGrp="1"/>
          </p:cNvSpPr>
          <p:nvPr>
            <p:ph type="body" idx="1"/>
          </p:nvPr>
        </p:nvSpPr>
        <p:spPr>
          <a:xfrm>
            <a:off x="463674" y="1196752"/>
            <a:ext cx="4040188" cy="4740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s-ES_tradnl" dirty="0" smtClean="0">
                <a:solidFill>
                  <a:schemeClr val="bg1"/>
                </a:solidFill>
              </a:rPr>
              <a:t>Sesión conectada a Internet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18" name="5 Marcador de texto"/>
          <p:cNvSpPr>
            <a:spLocks noGrp="1"/>
          </p:cNvSpPr>
          <p:nvPr>
            <p:ph type="body" sz="quarter" idx="3"/>
          </p:nvPr>
        </p:nvSpPr>
        <p:spPr>
          <a:xfrm>
            <a:off x="4644263" y="1196752"/>
            <a:ext cx="4041775" cy="47406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s-ES_tradnl" dirty="0" smtClean="0">
                <a:solidFill>
                  <a:schemeClr val="bg1"/>
                </a:solidFill>
              </a:rPr>
              <a:t>Sesión local</a:t>
            </a:r>
            <a:endParaRPr lang="es-ES" dirty="0">
              <a:solidFill>
                <a:schemeClr val="bg1"/>
              </a:solidFill>
            </a:endParaRPr>
          </a:p>
        </p:txBody>
      </p:sp>
      <p:sp>
        <p:nvSpPr>
          <p:cNvPr id="28" name="4 Marcador de contenido"/>
          <p:cNvSpPr>
            <a:spLocks noGrp="1"/>
          </p:cNvSpPr>
          <p:nvPr>
            <p:ph sz="quarter" idx="4"/>
          </p:nvPr>
        </p:nvSpPr>
        <p:spPr>
          <a:xfrm>
            <a:off x="4644008" y="1700808"/>
            <a:ext cx="4041775" cy="3951288"/>
          </a:xfrm>
        </p:spPr>
        <p:txBody>
          <a:bodyPr/>
          <a:lstStyle/>
          <a:p>
            <a:r>
              <a:rPr lang="es-ES_tradnl" sz="2000" b="1" dirty="0" smtClean="0">
                <a:sym typeface="Wingdings" pitchFamily="2" charset="2"/>
              </a:rPr>
              <a:t>No</a:t>
            </a:r>
            <a:r>
              <a:rPr lang="es-ES_tradnl" sz="2000" dirty="0" smtClean="0">
                <a:sym typeface="Wingdings" pitchFamily="2" charset="2"/>
              </a:rPr>
              <a:t> necesitas conexión a </a:t>
            </a:r>
            <a:r>
              <a:rPr lang="es-ES_tradnl" sz="2000" b="1" dirty="0" smtClean="0">
                <a:sym typeface="Wingdings" pitchFamily="2" charset="2"/>
              </a:rPr>
              <a:t>Internet</a:t>
            </a:r>
          </a:p>
          <a:p>
            <a:r>
              <a:rPr lang="es-ES_tradnl" sz="2000" dirty="0" smtClean="0">
                <a:sym typeface="Wingdings" pitchFamily="2" charset="2"/>
              </a:rPr>
              <a:t>Crea </a:t>
            </a:r>
            <a:r>
              <a:rPr lang="es-ES_tradnl" sz="2000" b="1" dirty="0" smtClean="0">
                <a:sym typeface="Wingdings" pitchFamily="2" charset="2"/>
              </a:rPr>
              <a:t>tus códigos QR </a:t>
            </a:r>
            <a:r>
              <a:rPr lang="es-ES_tradnl" sz="2000" dirty="0" smtClean="0">
                <a:sym typeface="Wingdings" pitchFamily="2" charset="2"/>
              </a:rPr>
              <a:t>y almacena sus </a:t>
            </a:r>
            <a:r>
              <a:rPr lang="es-ES_tradnl" sz="2000" b="1" dirty="0" smtClean="0">
                <a:sym typeface="Wingdings" pitchFamily="2" charset="2"/>
              </a:rPr>
              <a:t>contenidos en tu propio ordenador</a:t>
            </a:r>
          </a:p>
        </p:txBody>
      </p:sp>
      <p:pic>
        <p:nvPicPr>
          <p:cNvPr id="3084" name="Picture 12" descr="E:\Visual Studio Projects\SPQR\net2\SPQR\SPQR\SPQR\Resources\compute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1268760"/>
            <a:ext cx="360000" cy="360000"/>
          </a:xfrm>
          <a:prstGeom prst="rect">
            <a:avLst/>
          </a:prstGeom>
          <a:noFill/>
        </p:spPr>
      </p:pic>
      <p:pic>
        <p:nvPicPr>
          <p:cNvPr id="3085" name="Picture 13" descr="E:\Visual Studio Projects\SPQR\net2\SPQR\SPQR\SPQR\Resources\internet-web-browser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268760"/>
            <a:ext cx="360000" cy="360000"/>
          </a:xfrm>
          <a:prstGeom prst="rect">
            <a:avLst/>
          </a:prstGeom>
          <a:noFill/>
        </p:spPr>
      </p:pic>
      <p:sp>
        <p:nvSpPr>
          <p:cNvPr id="31" name="3 Marcador de texto"/>
          <p:cNvSpPr txBox="1">
            <a:spLocks/>
          </p:cNvSpPr>
          <p:nvPr/>
        </p:nvSpPr>
        <p:spPr bwMode="auto">
          <a:xfrm>
            <a:off x="463674" y="5475213"/>
            <a:ext cx="4040188" cy="762099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Necesitas un </a:t>
            </a:r>
            <a:r>
              <a:rPr kumimoji="0" lang="es-ES_tradnl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usuario y contraseña para poder </a:t>
            </a:r>
            <a:r>
              <a:rPr kumimoji="0" lang="es-ES_tradnl" sz="20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tener tu propia cuenta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3 Marcador de texto"/>
          <p:cNvSpPr txBox="1">
            <a:spLocks/>
          </p:cNvSpPr>
          <p:nvPr/>
        </p:nvSpPr>
        <p:spPr bwMode="auto">
          <a:xfrm>
            <a:off x="4645056" y="3284984"/>
            <a:ext cx="4040188" cy="1152128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Necesitas </a:t>
            </a:r>
            <a:r>
              <a:rPr kumimoji="0" lang="es-ES_tradnl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copiar los contenidos </a:t>
            </a:r>
            <a:r>
              <a:rPr kumimoji="0" lang="es-ES_tradnl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</a:t>
            </a:r>
            <a:r>
              <a:rPr kumimoji="0" lang="es-ES_tradnl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dispositivo móvil para poder visualizarlos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_tradnl" sz="4000" dirty="0" smtClean="0"/>
              <a:t>Trabajando en Internet, ¿cómo solicitar una cuenta de usuario? 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E5CeymQeL4HAjxSxLtcN"/>
  <p:tag name="DVSHEQ" val="179478039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wIQrPXW0MC0M4IdlhUOXB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wTzpE3ETFmWus9zcjogz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CRcZ7Padez3Ei98qSQE0"/>
  <p:tag name="DVSHEQ" val="99000237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ACtknrsxC5pshXYpLUKRD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fB83sj46Rp6obAgu55lS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MzZsz8a2P9c7Qo7aOKY8c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fB83sj46Rp6obAgu55lS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EMXcxyLyw5d0mhHkdalAK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IcqjpABaYqfPXl6fLwki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LxkldXoPgrQH2e5pNPjN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92hlsxm8lyUmqGEqxULI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3nIy9Jn72jUPnh4SuRs7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MFOoLnio2bTUZTCUoDKd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rAjmlFpUfU8LA3KKY0PD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dizaDEJoTkHEP4aqPrqx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RwzfjRc9GvrudTKEX4Ka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dizaDEJoTkHEP4aqPrq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dizaDEJoTkHEP4aqPrqx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dizaDEJoTkHEP4aqPrqx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dizaDEJoTkHEP4aqPrqx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aWEGE6DszNaaoa1b29d2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w8Mow6Mb7QBS6zQE8vF1H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hl5KEDnu1ueCQhsGfgkpP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ivWPRwRH1oLTyGcyBFKU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RA4RW7n65iQOy5kwsZANc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roZAwZMHn0z4pNnJv9KB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dqjDaFkAqpgPxVw4J04y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88ytfZmD3cZghOfHsfSCz"/>
  <p:tag name="DVSHEQ" val="172900339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7cQuKLVVjEG4sK1yf04y"/>
  <p:tag name="DVSHEQ" val="25206496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wFeJolAm9FW9KZ8C4phi"/>
  <p:tag name="DVSHEQ" val="19393349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XeHoojBDW5E0Gbf1mzkX"/>
  <p:tag name="DVSHEQ" val="-884770711"/>
</p:tagLst>
</file>

<file path=ppt/theme/theme1.xml><?xml version="1.0" encoding="utf-8"?>
<a:theme xmlns:a="http://schemas.openxmlformats.org/drawingml/2006/main" name="BJ-Elena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BJ-Elena</Template>
  <TotalTime>1331</TotalTime>
  <Words>435</Words>
  <Application>Microsoft Office PowerPoint</Application>
  <PresentationFormat>Presentación en pantalla (4:3)</PresentationFormat>
  <Paragraphs>75</Paragraphs>
  <Slides>24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25" baseType="lpstr">
      <vt:lpstr>BJ-Elena</vt:lpstr>
      <vt:lpstr>Diapositiva 1</vt:lpstr>
      <vt:lpstr>Qué es SPQR y de qué se compone</vt:lpstr>
      <vt:lpstr>Diapositiva 3</vt:lpstr>
      <vt:lpstr>Componentes de SPQR</vt:lpstr>
      <vt:lpstr>Qué es SPQR y de qué se compone</vt:lpstr>
      <vt:lpstr>La herramienta de autor</vt:lpstr>
      <vt:lpstr>Diapositiva 7</vt:lpstr>
      <vt:lpstr>Diapositiva 8</vt:lpstr>
      <vt:lpstr>Trabajando en Internet, ¿cómo solicitar una cuenta de usuario? </vt:lpstr>
      <vt:lpstr>Diapositiva 10</vt:lpstr>
      <vt:lpstr>Identifica los perfiles de tus usuarios, usa los canales</vt:lpstr>
      <vt:lpstr>EJEMPLO</vt:lpstr>
      <vt:lpstr>Tus primeros códigos QR</vt:lpstr>
      <vt:lpstr>EJEMPLO 1</vt:lpstr>
      <vt:lpstr>EJEMPLO 2</vt:lpstr>
      <vt:lpstr>EJEMPLO 3</vt:lpstr>
      <vt:lpstr>EJEMPLO 4</vt:lpstr>
      <vt:lpstr>Imprime los códigos QR y colócalos en el entorno</vt:lpstr>
      <vt:lpstr>La aplicación móvil</vt:lpstr>
      <vt:lpstr>Diapositiva 20</vt:lpstr>
      <vt:lpstr>Diapositiva 21</vt:lpstr>
      <vt:lpstr>Accediendo al contenido del QR desde el dispositivo móvil</vt:lpstr>
      <vt:lpstr>Cambiando el canal del móvil para acceder a otro contenido</vt:lpstr>
      <vt:lpstr>Utilizar SPQR sin internet: copiar contenidos en el móvil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BJ Hermes</dc:title>
  <cp:lastModifiedBy>47057985</cp:lastModifiedBy>
  <cp:revision>171</cp:revision>
  <dcterms:modified xsi:type="dcterms:W3CDTF">2012-06-01T07:02:54Z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1GYpLyHLDbkuCQIT7GK8Xl9QNG-OolYlBxWVJMLvFcfw</vt:lpwstr>
  </property>
  <property fmtid="{D5CDD505-2E9C-101B-9397-08002B2CF9AE}" pid="3" name="Google.Documents.RevisionId">
    <vt:lpwstr>09609408701991785413</vt:lpwstr>
  </property>
  <property fmtid="{D5CDD505-2E9C-101B-9397-08002B2CF9AE}" pid="4" name="Google.Documents.PreviousRevisionId">
    <vt:lpwstr>03945543305013975957</vt:lpwstr>
  </property>
  <property fmtid="{D5CDD505-2E9C-101B-9397-08002B2CF9AE}" pid="5" name="Google.Documents.PluginVersion">
    <vt:lpwstr>2.0.2026.3768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